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73" r:id="rId3"/>
    <p:sldId id="274" r:id="rId4"/>
    <p:sldId id="275" r:id="rId5"/>
    <p:sldId id="258" r:id="rId6"/>
    <p:sldId id="265" r:id="rId7"/>
    <p:sldId id="257" r:id="rId8"/>
    <p:sldId id="269" r:id="rId9"/>
    <p:sldId id="262" r:id="rId10"/>
    <p:sldId id="276" r:id="rId11"/>
    <p:sldId id="260" r:id="rId12"/>
    <p:sldId id="270" r:id="rId13"/>
    <p:sldId id="259" r:id="rId14"/>
    <p:sldId id="271" r:id="rId15"/>
    <p:sldId id="263" r:id="rId16"/>
    <p:sldId id="278" r:id="rId17"/>
    <p:sldId id="264" r:id="rId18"/>
    <p:sldId id="277" r:id="rId19"/>
    <p:sldId id="267" r:id="rId20"/>
    <p:sldId id="272" r:id="rId21"/>
    <p:sldId id="261" r:id="rId2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487E"/>
    <a:srgbClr val="005DA2"/>
    <a:srgbClr val="1C47FC"/>
    <a:srgbClr val="2126FF"/>
    <a:srgbClr val="FF5353"/>
    <a:srgbClr val="BF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9644" autoAdjust="0"/>
  </p:normalViewPr>
  <p:slideViewPr>
    <p:cSldViewPr>
      <p:cViewPr>
        <p:scale>
          <a:sx n="80" d="100"/>
          <a:sy n="80" d="100"/>
        </p:scale>
        <p:origin x="127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ADED5-CD3C-4E1F-8CCB-68E6ACAF4AB0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04AE-37B5-4DC0-AFDD-17428DBDBF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30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85D05-E53D-4630-A575-A92EB998EE5E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62543-689E-4D53-A2A8-1B866AF4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95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7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59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3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39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83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4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65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1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60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5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41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9705519-A4ED-40B2-B1FD-3284CC8C43B4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808D1A0-1B64-4252-98FB-7BC347833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352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8724" b="27945"/>
          <a:stretch/>
        </p:blipFill>
        <p:spPr>
          <a:xfrm>
            <a:off x="230192" y="260648"/>
            <a:ext cx="8716559" cy="144016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2396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30799" y="1825660"/>
            <a:ext cx="912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 Black" panose="020B0A04020102020204" pitchFamily="34" charset="0"/>
              </a:rPr>
              <a:t>PRODUCENT </a:t>
            </a:r>
            <a:r>
              <a:rPr lang="pl-PL" sz="2800" dirty="0" smtClean="0">
                <a:latin typeface="Arial Black" panose="020B0A04020102020204" pitchFamily="34" charset="0"/>
              </a:rPr>
              <a:t>OPAKOWAŃ FOLIOWYCH </a:t>
            </a:r>
            <a:endParaRPr lang="pl-PL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508760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RODZAJE WORKÓW FOLIOWYCH</a:t>
            </a:r>
            <a:endParaRPr lang="pl-PL" sz="3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936"/>
            <a:ext cx="9144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6804248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WORKI ESD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011680"/>
            <a:ext cx="7942437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Opakowania rozpraszające ESD, służące do ochrony półproduktów oraz wyrobów gotowych w strefie EPA, jak i elementów montażowych. 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Zastosowanie worków ESD: przemysł elektroniczny, strefy obarczone wybuchem oraz w miejscach w których obowiązuje najwyższa klasa czystości i bezpieczeństwa.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Opakowania spełniają wymogi obowiązującej normy PN:61340-5-1 jak i dyrektyw </a:t>
            </a:r>
            <a:r>
              <a:rPr lang="pl-PL" dirty="0" err="1" smtClean="0">
                <a:latin typeface="Calibri" panose="020F0502020204030204" pitchFamily="34" charset="0"/>
              </a:rPr>
              <a:t>RoHS</a:t>
            </a:r>
            <a:r>
              <a:rPr lang="pl-PL" dirty="0" smtClean="0">
                <a:latin typeface="Calibri" panose="020F0502020204030204" pitchFamily="34" charset="0"/>
              </a:rPr>
              <a:t> stosowanej w Unii Europejskiej.</a:t>
            </a:r>
          </a:p>
          <a:p>
            <a:pPr lvl="0">
              <a:buClr>
                <a:srgbClr val="FFFFFF"/>
              </a:buClr>
            </a:pPr>
            <a:r>
              <a:rPr lang="pl-PL" dirty="0" smtClean="0">
                <a:latin typeface="Calibri" panose="020F0502020204030204" pitchFamily="34" charset="0"/>
              </a:rPr>
              <a:t>Rezy</a:t>
            </a:r>
            <a:r>
              <a:rPr lang="pl-PL" dirty="0">
                <a:solidFill>
                  <a:srgbClr val="FFFFFF"/>
                </a:solidFill>
                <a:latin typeface="Calibri" panose="020F0502020204030204" pitchFamily="34" charset="0"/>
              </a:rPr>
              <a:t>stancja powierzchniowa </a:t>
            </a:r>
            <a:r>
              <a:rPr lang="pl-PL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R</a:t>
            </a:r>
            <a:r>
              <a:rPr lang="pl-PL" baseline="-25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  <a:r>
              <a:rPr lang="pl-PL" dirty="0" smtClean="0">
                <a:solidFill>
                  <a:srgbClr val="FFFFFF"/>
                </a:solidFill>
                <a:latin typeface="Calibri" panose="020F0502020204030204" pitchFamily="34" charset="0"/>
              </a:rPr>
              <a:t>=10</a:t>
            </a:r>
            <a:r>
              <a:rPr lang="pl-PL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9</a:t>
            </a:r>
            <a:r>
              <a:rPr lang="pl-PL" dirty="0" smtClean="0">
                <a:solidFill>
                  <a:srgbClr val="FFFFFF"/>
                </a:solidFill>
                <a:latin typeface="Calibri" panose="020F0502020204030204" pitchFamily="34" charset="0"/>
              </a:rPr>
              <a:t>-10</a:t>
            </a:r>
            <a:r>
              <a:rPr lang="pl-PL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11</a:t>
            </a:r>
            <a:endParaRPr lang="pl-PL" baseline="30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</a:rPr>
              <a:t>Oznaczenia- Znak ESD, znak przetwarzalności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Rodzaj materiału  LDPE, MDPE, HDPE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88640"/>
            <a:ext cx="1485900" cy="15587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25144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6804248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WORKI ESD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2520" t="2240"/>
          <a:stretch/>
        </p:blipFill>
        <p:spPr>
          <a:xfrm>
            <a:off x="7092280" y="228334"/>
            <a:ext cx="1497078" cy="150137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9051" b="6600"/>
          <a:stretch/>
        </p:blipFill>
        <p:spPr>
          <a:xfrm>
            <a:off x="251520" y="2888941"/>
            <a:ext cx="44644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6951" b="5201"/>
          <a:stretch/>
        </p:blipFill>
        <p:spPr>
          <a:xfrm rot="5400000">
            <a:off x="4572657" y="2348223"/>
            <a:ext cx="4680521" cy="396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28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26348"/>
            <a:ext cx="4067944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TORBY TYPU MARKET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1784" y="1844824"/>
            <a:ext cx="8894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Wykonujemy: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torby z folii LDPE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/>
              <a:t>torby z folii HDPE</a:t>
            </a:r>
            <a:endParaRPr lang="pl-PL" dirty="0"/>
          </a:p>
          <a:p>
            <a:r>
              <a:rPr lang="pl-PL" sz="1600" dirty="0" smtClean="0"/>
              <a:t>o </a:t>
            </a:r>
            <a:r>
              <a:rPr lang="pl-PL" sz="1600" dirty="0"/>
              <a:t>parametrach standardowych oraz dowolnych (grubość, szerokość, długość, kolor) z nadrukiem do 6 kolorów z możliwością formowania zakładek bocznych, dennych.</a:t>
            </a:r>
            <a:br>
              <a:rPr lang="pl-PL" sz="1600" dirty="0"/>
            </a:br>
            <a:r>
              <a:rPr lang="pl-PL" sz="1600" dirty="0"/>
              <a:t>Dzięki możliwości wykonania nadruku na torbach - to jeden z lepszych, niedrogich oraz praktycznych sposobów reklamy każdej firmy</a:t>
            </a:r>
            <a:r>
              <a:rPr lang="pl-PL" sz="1600" dirty="0" smtClean="0"/>
              <a:t>.</a:t>
            </a:r>
          </a:p>
          <a:p>
            <a:endParaRPr lang="pl-PL" sz="2400" dirty="0" smtClean="0"/>
          </a:p>
          <a:p>
            <a:r>
              <a:rPr lang="pl-PL" sz="1600" dirty="0" smtClean="0"/>
              <a:t>Rodzaje standardowych toreb typu market:</a:t>
            </a:r>
            <a:endParaRPr lang="pl-PL" sz="16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14791"/>
              </p:ext>
            </p:extLst>
          </p:nvPr>
        </p:nvGraphicFramePr>
        <p:xfrm>
          <a:off x="251520" y="4280244"/>
          <a:ext cx="4597705" cy="19449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1590"/>
                <a:gridCol w="557923"/>
                <a:gridCol w="720080"/>
                <a:gridCol w="1008112"/>
              </a:tblGrid>
              <a:tr h="3414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Wymiar</a:t>
                      </a:r>
                      <a:endParaRPr lang="pl-PL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Grubość</a:t>
                      </a:r>
                      <a:endParaRPr lang="pl-PL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opak. </a:t>
                      </a:r>
                      <a:r>
                        <a:rPr lang="pl-PL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jednost</a:t>
                      </a:r>
                      <a:r>
                        <a:rPr lang="pl-PL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opak. zbiorcze</a:t>
                      </a:r>
                      <a:endParaRPr lang="pl-PL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Markietka 15/24 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x 100szt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Markietka 25/32 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x 100szt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Markietka 30/40 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x 100szt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Markietka 40/45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x 50szt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Markietka 45/50 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x 50szt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Markietka 60/50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x 50szt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0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</a:t>
                      </a:r>
                      <a:r>
                        <a:rPr lang="pl-PL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Markietka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70/50 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50szt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x 50szt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Objaśnienie prostokątne 12"/>
          <p:cNvSpPr/>
          <p:nvPr/>
        </p:nvSpPr>
        <p:spPr>
          <a:xfrm>
            <a:off x="5796136" y="3645024"/>
            <a:ext cx="2880320" cy="2664296"/>
          </a:xfrm>
          <a:prstGeom prst="wedgeRectCallout">
            <a:avLst>
              <a:gd name="adj1" fmla="val -45183"/>
              <a:gd name="adj2" fmla="val 683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Istnieje możliwość zamówienia </a:t>
            </a:r>
            <a:r>
              <a:rPr lang="pl-PL" sz="1400" dirty="0" smtClean="0"/>
              <a:t>toreb w różnych kolorach, o różnych  </a:t>
            </a:r>
            <a:r>
              <a:rPr lang="pl-PL" sz="1400" dirty="0"/>
              <a:t>parametrach </a:t>
            </a:r>
            <a:r>
              <a:rPr lang="pl-PL" sz="1400" dirty="0" smtClean="0"/>
              <a:t>z nadrukiem lub bez na życzenie klienta. Torby MARKET  wykonujemy w parametrach</a:t>
            </a:r>
            <a:r>
              <a:rPr lang="pl-PL" sz="1400" b="1" dirty="0" smtClean="0"/>
              <a:t> </a:t>
            </a:r>
            <a:r>
              <a:rPr lang="pl-PL" sz="1400" b="1" dirty="0"/>
              <a:t>- </a:t>
            </a:r>
            <a:r>
              <a:rPr lang="pl-PL" sz="1400" dirty="0">
                <a:latin typeface="Calibri" panose="020F0502020204030204" pitchFamily="34" charset="0"/>
              </a:rPr>
              <a:t>grubość 30 - 80 </a:t>
            </a:r>
            <a:r>
              <a:rPr lang="pl-PL" sz="1400" dirty="0" err="1" smtClean="0">
                <a:latin typeface="Calibri" panose="020F0502020204030204" pitchFamily="34" charset="0"/>
              </a:rPr>
              <a:t>mic</a:t>
            </a:r>
            <a:r>
              <a:rPr lang="pl-PL" sz="1400" dirty="0" smtClean="0">
                <a:latin typeface="Calibri" panose="020F0502020204030204" pitchFamily="34" charset="0"/>
              </a:rPr>
              <a:t>.                                                            </a:t>
            </a:r>
            <a:r>
              <a:rPr lang="pl-PL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    </a:t>
            </a:r>
            <a:r>
              <a:rPr lang="pl-PL" sz="1400" dirty="0" smtClean="0">
                <a:latin typeface="Calibri" panose="020F0502020204030204" pitchFamily="34" charset="0"/>
              </a:rPr>
              <a:t>                                                                              .                                                      .      </a:t>
            </a:r>
          </a:p>
          <a:p>
            <a:pPr algn="ctr"/>
            <a:r>
              <a:rPr lang="pl-PL" dirty="0" smtClean="0"/>
              <a:t>                                                             .                                                        </a:t>
            </a:r>
            <a:r>
              <a:rPr lang="pl-PL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pl-PL" dirty="0" smtClean="0"/>
              <a:t>                                                    </a:t>
            </a:r>
            <a:r>
              <a:rPr lang="pl-PL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  <a:endParaRPr lang="pl-P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56" y="264458"/>
            <a:ext cx="4087316" cy="150495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5980656" y="5168844"/>
            <a:ext cx="2511279" cy="969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FF5353"/>
                </a:solidFill>
              </a:rPr>
              <a:t>Torby powyżej 50mic.                        </a:t>
            </a:r>
            <a:r>
              <a:rPr lang="pl-PL" sz="1600" b="1" dirty="0" smtClean="0">
                <a:solidFill>
                  <a:srgbClr val="FF5353"/>
                </a:solidFill>
              </a:rPr>
              <a:t>             Nie </a:t>
            </a:r>
            <a:r>
              <a:rPr lang="pl-PL" sz="1600" b="1" dirty="0">
                <a:solidFill>
                  <a:srgbClr val="FF5353"/>
                </a:solidFill>
              </a:rPr>
              <a:t>podlegają opłacie recyklingowej!!!</a:t>
            </a:r>
          </a:p>
        </p:txBody>
      </p:sp>
    </p:spTree>
    <p:extLst>
      <p:ext uri="{BB962C8B-B14F-4D97-AF65-F5344CB8AC3E}">
        <p14:creationId xmlns:p14="http://schemas.microsoft.com/office/powerpoint/2010/main" val="347851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TORBY TYPU MARKET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0337"/>
            <a:ext cx="3429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04" y="1940723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44" y="4340926"/>
            <a:ext cx="3429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04" y="2420888"/>
            <a:ext cx="21625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429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72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5972200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TORBY                       TYPU T-SHIRT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462" y="1798819"/>
            <a:ext cx="8784976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Wykonujemy również torby Typu T-SHIRT</a:t>
            </a:r>
          </a:p>
          <a:p>
            <a:pPr marL="0" indent="0">
              <a:buNone/>
            </a:pPr>
            <a:r>
              <a:rPr lang="pl-PL" sz="1600" dirty="0" smtClean="0"/>
              <a:t>Oferujemy standardowe torby jak i również torby o dowolnych parametrach na zamówienie.</a:t>
            </a:r>
          </a:p>
          <a:p>
            <a:pPr marL="0" indent="0">
              <a:buNone/>
            </a:pPr>
            <a:r>
              <a:rPr lang="pl-PL" sz="1600" dirty="0" smtClean="0"/>
              <a:t>Standardowe parametry toreb T-SHIRT HDPE</a:t>
            </a:r>
            <a:r>
              <a:rPr lang="pl-PL" sz="1600" dirty="0" smtClean="0"/>
              <a:t>: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endParaRPr lang="pl-PL" sz="400" dirty="0" smtClean="0"/>
          </a:p>
          <a:p>
            <a:pPr marL="0" indent="0">
              <a:buNone/>
            </a:pPr>
            <a:r>
              <a:rPr lang="pl-PL" sz="1600" dirty="0" smtClean="0"/>
              <a:t>Standardowe </a:t>
            </a:r>
            <a:r>
              <a:rPr lang="pl-PL" sz="1600" dirty="0"/>
              <a:t>parametry toreb T-SHIRT </a:t>
            </a:r>
            <a:r>
              <a:rPr lang="pl-PL" sz="1600" dirty="0" smtClean="0"/>
              <a:t>LDPE</a:t>
            </a:r>
            <a:r>
              <a:rPr lang="pl-PL" sz="1600" dirty="0"/>
              <a:t>:</a:t>
            </a:r>
          </a:p>
          <a:p>
            <a:pPr marL="0" indent="0">
              <a:buNone/>
            </a:pPr>
            <a:endParaRPr lang="pl-PL" sz="1600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99591"/>
              </p:ext>
            </p:extLst>
          </p:nvPr>
        </p:nvGraphicFramePr>
        <p:xfrm>
          <a:off x="236494" y="2949784"/>
          <a:ext cx="4762500" cy="17621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28657"/>
                <a:gridCol w="1576661"/>
                <a:gridCol w="1157182"/>
              </a:tblGrid>
              <a:tr h="1967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pl-PL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szt. </a:t>
                      </a:r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opakowaniu ok.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opak. zbiorcze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22/40 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pl-PL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25/45</a:t>
                      </a:r>
                      <a:endParaRPr lang="pl-PL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200szt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pl-PL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28/50</a:t>
                      </a:r>
                      <a:endParaRPr lang="pl-PL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pl-PL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30/55</a:t>
                      </a:r>
                      <a:endParaRPr lang="pl-PL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op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32/65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op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40/80</a:t>
                      </a:r>
                      <a:endParaRPr lang="pl-PL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op.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44/90</a:t>
                      </a:r>
                      <a:endParaRPr lang="pl-PL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op.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HD 50/90 </a:t>
                      </a:r>
                      <a:endParaRPr lang="pl-PL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100szt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op.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02425"/>
              </p:ext>
            </p:extLst>
          </p:nvPr>
        </p:nvGraphicFramePr>
        <p:xfrm>
          <a:off x="245985" y="5052973"/>
          <a:ext cx="4791660" cy="12518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663"/>
                <a:gridCol w="1392776"/>
                <a:gridCol w="1022221"/>
              </a:tblGrid>
              <a:tr h="2898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pl-PL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szt</a:t>
                      </a:r>
                      <a:r>
                        <a:rPr lang="pl-PL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opakowaniu ok.</a:t>
                      </a:r>
                      <a:endParaRPr lang="pl-PL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opak. zbiorcze</a:t>
                      </a:r>
                      <a:endParaRPr lang="pl-PL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LD 28/50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100szt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pl-PL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LD 30/55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100szt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op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LD 34/65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50szt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pl-PL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LD 40/80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100szt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op.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Reklamówka </a:t>
                      </a:r>
                      <a:r>
                        <a:rPr lang="pl-PL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 </a:t>
                      </a:r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44/90</a:t>
                      </a:r>
                      <a:endParaRPr lang="pl-PL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50szt 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op.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9496"/>
            <a:ext cx="3476625" cy="15799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14" y="2966808"/>
            <a:ext cx="3734444" cy="3236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zaokrąglony 5"/>
          <p:cNvSpPr/>
          <p:nvPr/>
        </p:nvSpPr>
        <p:spPr>
          <a:xfrm>
            <a:off x="138806" y="6453336"/>
            <a:ext cx="8859052" cy="320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>
                <a:solidFill>
                  <a:srgbClr val="FF5353"/>
                </a:solidFill>
              </a:rPr>
              <a:t>WYKONUJEMY  RÓWNIEŻ TORBY POWYŻEJ </a:t>
            </a:r>
            <a:r>
              <a:rPr lang="pl-PL" sz="1400" b="1">
                <a:solidFill>
                  <a:srgbClr val="FF5353"/>
                </a:solidFill>
                <a:latin typeface="Calibri" panose="020F0502020204030204" pitchFamily="34" charset="0"/>
              </a:rPr>
              <a:t>50</a:t>
            </a:r>
            <a:r>
              <a:rPr lang="pl-PL" sz="1400" b="1">
                <a:solidFill>
                  <a:srgbClr val="FF5353"/>
                </a:solidFill>
              </a:rPr>
              <a:t> MIC., KTÓRE NIE PODLEGAJĄ </a:t>
            </a:r>
            <a:r>
              <a:rPr lang="pl-PL" sz="1400" b="1" u="sng">
                <a:solidFill>
                  <a:srgbClr val="FF5353"/>
                </a:solidFill>
              </a:rPr>
              <a:t>OPŁACIE RECYKLINGOWEJ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7122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0" b="14951"/>
          <a:stretch/>
        </p:blipFill>
        <p:spPr>
          <a:xfrm>
            <a:off x="455919" y="1988840"/>
            <a:ext cx="3222434" cy="37444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5634"/>
          <a:stretch/>
        </p:blipFill>
        <p:spPr>
          <a:xfrm>
            <a:off x="4786014" y="2096852"/>
            <a:ext cx="4001751" cy="3528392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076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TORBY TYPU T-SHIRT                        POWYŻEJ 50 MIKRONÓW                    </a:t>
            </a:r>
            <a:r>
              <a:rPr lang="pl-PL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NIE PODLEGAJĄCE OPŁACIE RECYKLINGOWEJ!</a:t>
            </a:r>
            <a:endParaRPr lang="pl-PL" sz="2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107504" y="5733256"/>
            <a:ext cx="3696888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b="1" dirty="0" smtClean="0"/>
              <a:t>Torby o grubości powyżej                                    50 mikronów z możliwością nadruku paska z kodem kreskowym</a:t>
            </a:r>
            <a:endParaRPr lang="pl-PL" sz="1800" b="1" dirty="0" smtClean="0"/>
          </a:p>
          <a:p>
            <a:pPr marL="0" indent="0" algn="ctr">
              <a:buNone/>
            </a:pPr>
            <a:endParaRPr lang="pl-PL" sz="1600" dirty="0" smtClean="0"/>
          </a:p>
        </p:txBody>
      </p:sp>
      <p:sp>
        <p:nvSpPr>
          <p:cNvPr id="8" name="Symbol zastępczy zawartości 7"/>
          <p:cNvSpPr txBox="1">
            <a:spLocks/>
          </p:cNvSpPr>
          <p:nvPr/>
        </p:nvSpPr>
        <p:spPr>
          <a:xfrm>
            <a:off x="4938445" y="5733256"/>
            <a:ext cx="3696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pl-PL" sz="1800" b="1" dirty="0" smtClean="0"/>
              <a:t>Torba wielokrotnego użytku grubość powyżej 50 mikronów pakowana w paczki po 50 szt.</a:t>
            </a:r>
          </a:p>
          <a:p>
            <a:pPr marL="0" indent="0" algn="ctr">
              <a:buFont typeface="Wingdings" pitchFamily="2" charset="2"/>
              <a:buNone/>
            </a:pPr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355730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832" y="1988840"/>
            <a:ext cx="8708648" cy="39604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Calibri" panose="020F0502020204030204" pitchFamily="34" charset="0"/>
              </a:rPr>
              <a:t>W naszej ofercie znajdują się torby typu LDPE T-SHIRT na rolce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Calibri" panose="020F0502020204030204" pitchFamily="34" charset="0"/>
              </a:rPr>
              <a:t>Proponujemy Państwu kolejny, standardowy artykuł: </a:t>
            </a:r>
            <a:r>
              <a:rPr lang="pl-PL" dirty="0" smtClean="0">
                <a:latin typeface="Calibri" panose="020F0502020204030204" pitchFamily="34" charset="0"/>
              </a:rPr>
              <a:t>T-SHIRT </a:t>
            </a:r>
            <a:r>
              <a:rPr lang="pl-PL" dirty="0">
                <a:latin typeface="Calibri" panose="020F0502020204030204" pitchFamily="34" charset="0"/>
              </a:rPr>
              <a:t>na rolce. Zaletą </a:t>
            </a:r>
            <a:r>
              <a:rPr lang="pl-PL" dirty="0" smtClean="0">
                <a:latin typeface="Calibri" panose="020F0502020204030204" pitchFamily="34" charset="0"/>
              </a:rPr>
              <a:t>tych toreb </a:t>
            </a:r>
            <a:r>
              <a:rPr lang="pl-PL" dirty="0">
                <a:latin typeface="Calibri" panose="020F0502020204030204" pitchFamily="34" charset="0"/>
              </a:rPr>
              <a:t>jest szerokie zastosowanie niemal w każdej branży, może służyć jako torba na owoce, czy też torba na śmieci, wszystko w zależności od parametrów reklamówki oraz materiału. Prócz standardowego rozmiaru reklamówki, jesteśmy w stanie wykonać artykuł według indywidualnej sugestii Klienta. </a:t>
            </a:r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Calibri" panose="020F0502020204030204" pitchFamily="34" charset="0"/>
              </a:rPr>
              <a:t>Parametry torby T-SHIRT na rolce: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7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Calibri" panose="020F0502020204030204" pitchFamily="34" charset="0"/>
              </a:rPr>
              <a:t>s</a:t>
            </a:r>
            <a:r>
              <a:rPr lang="pl-PL" dirty="0" smtClean="0">
                <a:latin typeface="Calibri" panose="020F0502020204030204" pitchFamily="34" charset="0"/>
              </a:rPr>
              <a:t>zer. 250-550mm + zakładki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Calibri" panose="020F0502020204030204" pitchFamily="34" charset="0"/>
              </a:rPr>
              <a:t>dł. 450-2000 mm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Calibri" panose="020F0502020204030204" pitchFamily="34" charset="0"/>
              </a:rPr>
              <a:t>g</a:t>
            </a:r>
            <a:r>
              <a:rPr lang="pl-PL" dirty="0" smtClean="0">
                <a:latin typeface="Calibri" panose="020F0502020204030204" pitchFamily="34" charset="0"/>
              </a:rPr>
              <a:t>rubość od 30- 80 </a:t>
            </a:r>
            <a:r>
              <a:rPr lang="pl-PL" dirty="0" err="1" smtClean="0">
                <a:latin typeface="Calibri" panose="020F0502020204030204" pitchFamily="34" charset="0"/>
              </a:rPr>
              <a:t>mic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4139" y="228052"/>
            <a:ext cx="4485184" cy="15807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TORBY                       TYPU T-SHIRT </a:t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NA ROLCE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b="9374"/>
          <a:stretch/>
        </p:blipFill>
        <p:spPr>
          <a:xfrm>
            <a:off x="4509322" y="4012704"/>
            <a:ext cx="4248472" cy="269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66" y="308823"/>
            <a:ext cx="4314825" cy="1419225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854497" y="5694877"/>
            <a:ext cx="2824467" cy="1030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5353"/>
                </a:solidFill>
              </a:rPr>
              <a:t>Torby powyżej 50mic.                        Nie podlegają opłacie recyklingowej!!!</a:t>
            </a:r>
          </a:p>
        </p:txBody>
      </p:sp>
    </p:spTree>
    <p:extLst>
      <p:ext uri="{BB962C8B-B14F-4D97-AF65-F5344CB8AC3E}">
        <p14:creationId xmlns:p14="http://schemas.microsoft.com/office/powerpoint/2010/main" val="2448542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4139" y="228052"/>
            <a:ext cx="4403845" cy="15807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WORKI, ARKUSZE NA ROLCE Z GILZĄ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b="14866"/>
          <a:stretch/>
        </p:blipFill>
        <p:spPr>
          <a:xfrm>
            <a:off x="4463479" y="466281"/>
            <a:ext cx="4680521" cy="1055323"/>
          </a:xfrm>
          <a:prstGeom prst="rect">
            <a:avLst/>
          </a:prstGeom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83832" y="1988839"/>
            <a:ext cx="8708648" cy="2963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Worki lub arkusze na rolce różnego przeznaczenia z folii HDPE oraz LDPE z perforacją do odrywania. Istnieje również możliwość wykonania worków lub arkuszy z </a:t>
            </a:r>
            <a:r>
              <a:rPr lang="pl-PL" sz="1600" dirty="0" err="1"/>
              <a:t>makroperforacją</a:t>
            </a:r>
            <a:r>
              <a:rPr lang="pl-PL" sz="1600" dirty="0"/>
              <a:t> ⌀</a:t>
            </a:r>
            <a:r>
              <a:rPr lang="pl-PL" sz="1600" dirty="0" smtClean="0"/>
              <a:t>6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Parametry produktu</a:t>
            </a:r>
            <a:r>
              <a:rPr lang="pl-PL" sz="1600" dirty="0" smtClean="0"/>
              <a:t>: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Rodzaje worków lub arkuszy na gilzie:</a:t>
            </a:r>
            <a:endParaRPr lang="pl-PL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40459"/>
              </p:ext>
            </p:extLst>
          </p:nvPr>
        </p:nvGraphicFramePr>
        <p:xfrm>
          <a:off x="323528" y="2924944"/>
          <a:ext cx="4922760" cy="15601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87167"/>
                <a:gridCol w="1835593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Minimalna szerokość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600 mm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Maksymalna szerokość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1600 mm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2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Minimalna długość</a:t>
                      </a:r>
                      <a:r>
                        <a:rPr lang="pl-PL" sz="1400" b="0" i="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worka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 mm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Maksymalna długość worka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Bez limitu 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Minimalna grubość (mikrony)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x 10mic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Maksymalna grubość (mikrony)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 x 100mic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51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Maksymalna średnica rolki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360 mm</a:t>
                      </a:r>
                      <a:endParaRPr lang="pl-PL" sz="14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9144000" cy="174805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6707" b="15237"/>
          <a:stretch/>
        </p:blipFill>
        <p:spPr>
          <a:xfrm>
            <a:off x="5652120" y="2575754"/>
            <a:ext cx="3140166" cy="225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93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5868144" cy="1580768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KOPERTY KURIERSKIE I WORKI Z TAŚMĄ KLEJĄCĄ</a:t>
            </a:r>
            <a:endParaRPr lang="pl-PL" sz="3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564904"/>
            <a:ext cx="561662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Kopery </a:t>
            </a:r>
            <a:r>
              <a:rPr lang="pl-PL" b="1" dirty="0" smtClean="0"/>
              <a:t>kurierskie i worki  </a:t>
            </a:r>
            <a:r>
              <a:rPr lang="pl-PL" b="1" dirty="0"/>
              <a:t>z PE</a:t>
            </a:r>
          </a:p>
          <a:p>
            <a:r>
              <a:rPr lang="pl-PL" dirty="0"/>
              <a:t>Wykonane z jedno lub z wielowarstwowych </a:t>
            </a:r>
            <a:r>
              <a:rPr lang="pl-PL" dirty="0" smtClean="0"/>
              <a:t>folii, bezbarwne lub kolorowe.</a:t>
            </a:r>
            <a:endParaRPr lang="pl-PL" dirty="0"/>
          </a:p>
          <a:p>
            <a:r>
              <a:rPr lang="pl-PL" dirty="0"/>
              <a:t>Szerokość </a:t>
            </a:r>
            <a:r>
              <a:rPr lang="pl-PL" dirty="0" smtClean="0"/>
              <a:t>koperty lub worków  </a:t>
            </a:r>
            <a:r>
              <a:rPr lang="pl-PL" dirty="0"/>
              <a:t>200-600mm</a:t>
            </a:r>
            <a:br>
              <a:rPr lang="pl-PL" dirty="0"/>
            </a:br>
            <a:r>
              <a:rPr lang="pl-PL" dirty="0"/>
              <a:t>Wysokość 300-600mm</a:t>
            </a:r>
            <a:br>
              <a:rPr lang="pl-PL" dirty="0"/>
            </a:br>
            <a:r>
              <a:rPr lang="pl-PL" dirty="0"/>
              <a:t>Grubość 30-80mic</a:t>
            </a:r>
          </a:p>
          <a:p>
            <a:endParaRPr lang="pl-PL" sz="1100" dirty="0" smtClean="0"/>
          </a:p>
          <a:p>
            <a:r>
              <a:rPr lang="pl-PL" dirty="0" smtClean="0"/>
              <a:t>Do </a:t>
            </a:r>
            <a:r>
              <a:rPr lang="pl-PL" dirty="0"/>
              <a:t>produkcji koperty </a:t>
            </a:r>
            <a:r>
              <a:rPr lang="pl-PL" dirty="0" smtClean="0"/>
              <a:t>i worków stosujemy </a:t>
            </a:r>
            <a:r>
              <a:rPr lang="pl-PL" dirty="0"/>
              <a:t>różnego rodzaju taśmy </a:t>
            </a:r>
            <a:r>
              <a:rPr lang="pl-PL" dirty="0" smtClean="0"/>
              <a:t>zamykające </a:t>
            </a:r>
            <a:r>
              <a:rPr lang="pl-PL" dirty="0"/>
              <a:t>np.:</a:t>
            </a:r>
          </a:p>
          <a:p>
            <a:r>
              <a:rPr lang="pl-PL" dirty="0"/>
              <a:t>wielokrotnego </a:t>
            </a:r>
            <a:r>
              <a:rPr lang="pl-PL" dirty="0" smtClean="0"/>
              <a:t>zamykania permanentne </a:t>
            </a:r>
            <a:r>
              <a:rPr lang="pl-PL" dirty="0"/>
              <a:t>(jednorazowego użycia)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32749" y="3044315"/>
            <a:ext cx="3888432" cy="29296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294" y="255124"/>
            <a:ext cx="336165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1896618"/>
            <a:ext cx="8928992" cy="4104456"/>
          </a:xfrm>
        </p:spPr>
        <p:txBody>
          <a:bodyPr>
            <a:normAutofit/>
          </a:bodyPr>
          <a:lstStyle/>
          <a:p>
            <a:r>
              <a:rPr lang="pl-PL" sz="1600" b="1" dirty="0" smtClean="0"/>
              <a:t>Rozwijając </a:t>
            </a:r>
            <a:r>
              <a:rPr lang="pl-PL" sz="1600" b="1" dirty="0"/>
              <a:t>się systematycznie FOL-PLAST obejmuje obecnie </a:t>
            </a:r>
            <a:r>
              <a:rPr lang="pl-PL" sz="1600" b="1" dirty="0" smtClean="0"/>
              <a:t>swoją działalnością</a:t>
            </a:r>
            <a:r>
              <a:rPr lang="pl-PL" sz="1600" b="1" dirty="0"/>
              <a:t>: </a:t>
            </a:r>
            <a:endParaRPr lang="pl-PL" sz="1600" b="1" dirty="0" smtClean="0"/>
          </a:p>
          <a:p>
            <a:r>
              <a:rPr lang="pl-PL" sz="1600" dirty="0" smtClean="0"/>
              <a:t>produkcję </a:t>
            </a:r>
            <a:r>
              <a:rPr lang="pl-PL" sz="1600" dirty="0"/>
              <a:t>folii polietylenowej jako materiału </a:t>
            </a:r>
            <a:r>
              <a:rPr lang="pl-PL" sz="1600" dirty="0" smtClean="0"/>
              <a:t>wejściowego,</a:t>
            </a:r>
            <a:endParaRPr lang="pl-PL" sz="1600" dirty="0"/>
          </a:p>
          <a:p>
            <a:r>
              <a:rPr lang="pl-PL" sz="1600" dirty="0" smtClean="0"/>
              <a:t>produkcji </a:t>
            </a:r>
            <a:r>
              <a:rPr lang="pl-PL" sz="1600" dirty="0"/>
              <a:t>szerokiej gamy opakowań, </a:t>
            </a:r>
            <a:r>
              <a:rPr lang="pl-PL" sz="1600" dirty="0" smtClean="0"/>
              <a:t> </a:t>
            </a:r>
            <a:endParaRPr lang="pl-PL" sz="1600" dirty="0"/>
          </a:p>
          <a:p>
            <a:r>
              <a:rPr lang="pl-PL" sz="1600" dirty="0" smtClean="0"/>
              <a:t>przetwarzanie </a:t>
            </a:r>
            <a:r>
              <a:rPr lang="pl-PL" sz="1600" dirty="0"/>
              <a:t>odpadów foliowych, w procesie </a:t>
            </a:r>
            <a:r>
              <a:rPr lang="pl-PL" sz="1600" dirty="0" err="1"/>
              <a:t>regranulacji</a:t>
            </a:r>
            <a:r>
              <a:rPr lang="pl-PL" sz="1600" dirty="0"/>
              <a:t> na surowiec wtórny wykorzystywany </a:t>
            </a:r>
            <a:r>
              <a:rPr lang="pl-PL" sz="1600" dirty="0" smtClean="0"/>
              <a:t>do własnej </a:t>
            </a:r>
            <a:r>
              <a:rPr lang="pl-PL" sz="1600" dirty="0"/>
              <a:t>produkcji folii</a:t>
            </a:r>
            <a:r>
              <a:rPr lang="pl-PL" sz="1600" dirty="0" smtClean="0"/>
              <a:t>.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Firma Od 2002r Firma posiada zezwolenie na skup, przerób i transport poprodukcyjnych odpadów </a:t>
            </a:r>
            <a:r>
              <a:rPr lang="pl-PL" sz="1600" dirty="0" smtClean="0"/>
              <a:t>foliowych  </a:t>
            </a:r>
            <a:r>
              <a:rPr lang="pl-PL" sz="1600" dirty="0"/>
              <a:t>innych przedsiębiorstw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r>
              <a:rPr lang="pl-PL" sz="1600" b="1" dirty="0"/>
              <a:t>Jesteśmy członkiem </a:t>
            </a:r>
            <a:r>
              <a:rPr lang="pl-PL" sz="1600" b="1" dirty="0" smtClean="0"/>
              <a:t>PZPTS Polski </a:t>
            </a:r>
            <a:r>
              <a:rPr lang="pl-PL" sz="1600" b="1" dirty="0" err="1" smtClean="0"/>
              <a:t>Zwiąek</a:t>
            </a:r>
            <a:r>
              <a:rPr lang="pl-PL" sz="1600" b="1" dirty="0" smtClean="0"/>
              <a:t> Przetwórców Tworzyw Sztucznych</a:t>
            </a:r>
          </a:p>
          <a:p>
            <a:pPr marL="0" indent="0">
              <a:buNone/>
            </a:pPr>
            <a:r>
              <a:rPr lang="pl-PL" sz="1600" dirty="0" smtClean="0"/>
              <a:t>Związek skupia </a:t>
            </a:r>
            <a:r>
              <a:rPr lang="pl-PL" sz="1600" dirty="0"/>
              <a:t>przetwórców tworzyw o potencjale sprzedaży przewyższającym </a:t>
            </a:r>
            <a:r>
              <a:rPr lang="pl-PL" sz="1600" dirty="0" smtClean="0">
                <a:latin typeface="Book Antiqua" panose="02040602050305030304" pitchFamily="18" charset="0"/>
              </a:rPr>
              <a:t>5</a:t>
            </a:r>
            <a:r>
              <a:rPr lang="pl-PL" sz="1600" dirty="0" smtClean="0"/>
              <a:t> mld </a:t>
            </a:r>
            <a:r>
              <a:rPr lang="pl-PL" sz="1600" dirty="0"/>
              <a:t>zł. firmy należące do tego związku zatrudniają </a:t>
            </a:r>
            <a:r>
              <a:rPr lang="pl-PL" sz="1600" dirty="0" smtClean="0"/>
              <a:t>8 tysięcy </a:t>
            </a:r>
            <a:r>
              <a:rPr lang="pl-PL" sz="1600" dirty="0"/>
              <a:t>osób. Związek reprezentuje nasze interesy w Konfederacji Lewiatan, w </a:t>
            </a:r>
            <a:r>
              <a:rPr lang="pl-PL" sz="1600" dirty="0" err="1"/>
              <a:t>EuPC</a:t>
            </a:r>
            <a:r>
              <a:rPr lang="pl-PL" sz="1600" dirty="0"/>
              <a:t> (Europejskiej Konfederacji przetwórców Tworzyw Sztucznych) oraz wobec organów administracji Państwowej. </a:t>
            </a:r>
            <a:endParaRPr lang="pl-PL" sz="1600" dirty="0" smtClean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8981"/>
          <a:stretch/>
        </p:blipFill>
        <p:spPr>
          <a:xfrm>
            <a:off x="220136" y="5915389"/>
            <a:ext cx="3546810" cy="8081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835610"/>
            <a:ext cx="816099" cy="8879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/>
        </p:blipFill>
        <p:spPr>
          <a:xfrm>
            <a:off x="7164287" y="5517230"/>
            <a:ext cx="1440161" cy="134076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31658" y="404664"/>
            <a:ext cx="883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Firma FOL-PLAST Zawadka</a:t>
            </a:r>
            <a:r>
              <a:rPr lang="pl-PL" sz="2000" dirty="0">
                <a:solidFill>
                  <a:srgbClr val="0070C0"/>
                </a:solidFill>
              </a:rPr>
              <a:t> Spółka z ograniczoną odpowiedzialnością Spółka Komandytowa powstała w 1987 </a:t>
            </a:r>
            <a:r>
              <a:rPr lang="pl-PL" sz="2000" dirty="0" smtClean="0">
                <a:solidFill>
                  <a:srgbClr val="0070C0"/>
                </a:solidFill>
              </a:rPr>
              <a:t>r., jako </a:t>
            </a:r>
            <a:r>
              <a:rPr lang="pl-PL" sz="2000" dirty="0">
                <a:solidFill>
                  <a:srgbClr val="0070C0"/>
                </a:solidFill>
              </a:rPr>
              <a:t>spółka rodzinna w branży przetwórstwa tworzyw sztucznych.</a:t>
            </a:r>
          </a:p>
        </p:txBody>
      </p:sp>
    </p:spTree>
    <p:extLst>
      <p:ext uri="{BB962C8B-B14F-4D97-AF65-F5344CB8AC3E}">
        <p14:creationId xmlns:p14="http://schemas.microsoft.com/office/powerpoint/2010/main" val="163565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20624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Wykonujemy:</a:t>
            </a:r>
          </a:p>
          <a:p>
            <a:r>
              <a:rPr lang="pl-PL" dirty="0" smtClean="0"/>
              <a:t>druk </a:t>
            </a:r>
            <a:r>
              <a:rPr lang="pl-PL" dirty="0" err="1" smtClean="0"/>
              <a:t>fleksograficzny</a:t>
            </a:r>
            <a:r>
              <a:rPr lang="pl-PL" dirty="0" smtClean="0"/>
              <a:t>,</a:t>
            </a:r>
            <a:endParaRPr lang="pl-PL" dirty="0" smtClean="0"/>
          </a:p>
          <a:p>
            <a:r>
              <a:rPr lang="pl-PL" dirty="0" smtClean="0"/>
              <a:t>druk fleksograficzny w linii w czasie procesu wytłaczania folii, możliwość druku prostych oznaczeń informacyjnych, logo- do 2 kolorów</a:t>
            </a:r>
          </a:p>
          <a:p>
            <a:r>
              <a:rPr lang="pl-PL" dirty="0"/>
              <a:t>d</a:t>
            </a:r>
            <a:r>
              <a:rPr lang="pl-PL" dirty="0" smtClean="0"/>
              <a:t>ruk </a:t>
            </a:r>
            <a:r>
              <a:rPr lang="pl-PL" dirty="0" err="1" smtClean="0"/>
              <a:t>kartridżowy</a:t>
            </a:r>
            <a:r>
              <a:rPr lang="pl-PL" dirty="0" smtClean="0"/>
              <a:t> w linii w czasie procesu zgrzewania- przeznaczony do znakowania produktów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NADRUKI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b="3718"/>
          <a:stretch/>
        </p:blipFill>
        <p:spPr>
          <a:xfrm>
            <a:off x="0" y="4725144"/>
            <a:ext cx="6427415" cy="195039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15" y="4725143"/>
            <a:ext cx="2714625" cy="19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3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6660232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RECYKLING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2062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pl-PL" sz="1800" dirty="0"/>
              <a:t>W trosce o środowisko naturalne przetwarzamy niemal 100% odpadów powstałych przy produkcji. Dodatkowo skupujemy oraz zagospodarowujemy odpady poprodukcyjne z innych firm. </a:t>
            </a:r>
          </a:p>
          <a:p>
            <a:pPr marL="0" indent="0" algn="just">
              <a:spcBef>
                <a:spcPts val="600"/>
              </a:spcBef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pl-PL" sz="1800" dirty="0"/>
              <a:t>Pozyskane odpady przerabiamy w procesie regranulacji </a:t>
            </a:r>
            <a:r>
              <a:rPr lang="pl-PL" sz="1800" dirty="0" smtClean="0"/>
              <a:t>na </a:t>
            </a:r>
            <a:r>
              <a:rPr lang="pl-PL" sz="1800" dirty="0"/>
              <a:t>surowiec wtórny. </a:t>
            </a:r>
          </a:p>
          <a:p>
            <a:pPr marL="0" indent="0" algn="just">
              <a:spcBef>
                <a:spcPts val="600"/>
              </a:spcBef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pl-PL" sz="1800" dirty="0"/>
              <a:t>Od roku 2002, posiadamy zezwolenie na skup, transport oraz przerób odpadów (zgodnie z ustawą z dn. </a:t>
            </a:r>
            <a:r>
              <a:rPr lang="pl-PL" sz="1800" dirty="0" smtClean="0"/>
              <a:t>14.12.2012r</a:t>
            </a:r>
            <a:r>
              <a:rPr lang="pl-PL" sz="1800" dirty="0"/>
              <a:t>. o odpadach). </a:t>
            </a:r>
          </a:p>
          <a:p>
            <a:endParaRPr lang="pl-PL" sz="1800" dirty="0">
              <a:latin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98038"/>
            <a:ext cx="1944216" cy="157137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571860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45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371" y="2080786"/>
            <a:ext cx="8928992" cy="364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Podstawowym celem działalności naszej firmy jest produkcja wyrobów z folii zgodnie z indywidualnymi </a:t>
            </a:r>
            <a:r>
              <a:rPr lang="pl-PL" sz="2000" dirty="0"/>
              <a:t>potrzebami</a:t>
            </a:r>
            <a:r>
              <a:rPr lang="pl-PL" sz="1800" dirty="0"/>
              <a:t> Klientów oraz usługowe konfekcjonowanie w produkowanych opakowaniach. Dbamy o to, aby nasz Klient był w pełni zadowolony z naszych </a:t>
            </a:r>
            <a:r>
              <a:rPr lang="pl-PL" sz="1800" dirty="0" smtClean="0"/>
              <a:t>produktów.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Jesteśmy w pełni zaangażowani w ochronę środowiska naturalnego oraz przestrzeganie wymagań HACCP i GMP</a:t>
            </a:r>
            <a:r>
              <a:rPr lang="pl-PL" sz="1800" dirty="0" smtClean="0"/>
              <a:t>.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Zamierzone cele realizujemy poprzez doskonalenie istniejącego w firmie Systemu Zarządzania Jakością i Środowiskiem oraz HACCP w szczególności poprzez realizowanie polityki jakości i środowiska oraz HACCP na wszystkich szczeblach </a:t>
            </a:r>
            <a:r>
              <a:rPr lang="pl-PL" sz="1800" dirty="0" smtClean="0"/>
              <a:t>organizacji.</a:t>
            </a:r>
            <a:endParaRPr lang="pl-PL" sz="1800" dirty="0"/>
          </a:p>
          <a:p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131371" y="5013176"/>
            <a:ext cx="8693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Zobowiązujemy się do spełniania wymagań prawnych i innych związanych z naszą działalnością, w tym ochroną środowiska naturalnego oraz </a:t>
            </a:r>
            <a:r>
              <a:rPr lang="pl-PL" b="1" dirty="0"/>
              <a:t>HACCP</a:t>
            </a:r>
            <a:r>
              <a:rPr lang="pl-PL" dirty="0"/>
              <a:t>. Ciągłe doskonalenie skuteczności i efektywności systemu zgodnego z normami </a:t>
            </a:r>
            <a:r>
              <a:rPr lang="pl-PL" b="1" dirty="0"/>
              <a:t>PN-EN ISO 9001:2008</a:t>
            </a:r>
            <a:r>
              <a:rPr lang="pl-PL" dirty="0"/>
              <a:t>  jest priorytetem dla wszystkich pracowników naszego zakładu.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9383" y="6206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PN-EN ISO 9001:2008 oraz HACCP</a:t>
            </a:r>
            <a:endParaRPr lang="pl-PL" sz="36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8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-108520" y="260648"/>
            <a:ext cx="9361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pl-PL" sz="48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CERTYFIKATY</a:t>
            </a:r>
            <a:r>
              <a:rPr lang="pl-PL" sz="3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PN-EN ISO 9001:2008 oraz HACCP</a:t>
            </a:r>
            <a:endParaRPr lang="pl-PL" sz="36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57062"/>
            <a:ext cx="3504119" cy="4753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57062"/>
            <a:ext cx="3384376" cy="4721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3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750" y="252214"/>
            <a:ext cx="5389838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FOLIE PE NA ROLCE</a:t>
            </a:r>
            <a:endParaRPr lang="pl-PL" sz="3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110" y="1916832"/>
            <a:ext cx="8856984" cy="4846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/>
              <a:t>Oferujemy </a:t>
            </a:r>
            <a:r>
              <a:rPr lang="pl-PL" sz="1800" dirty="0" smtClean="0"/>
              <a:t>folie z polietylenu </a:t>
            </a:r>
            <a:r>
              <a:rPr lang="pl-PL" sz="1800" dirty="0"/>
              <a:t>LDPE, H</a:t>
            </a:r>
            <a:r>
              <a:rPr lang="pl-PL" sz="1800" dirty="0" smtClean="0"/>
              <a:t>DPE </a:t>
            </a:r>
            <a:r>
              <a:rPr lang="pl-PL" sz="1800" dirty="0"/>
              <a:t>i MDPE  </a:t>
            </a:r>
            <a:r>
              <a:rPr lang="pl-PL" sz="1800" dirty="0" smtClean="0"/>
              <a:t>jednowarstwowe oraz </a:t>
            </a:r>
            <a:r>
              <a:rPr lang="pl-PL" sz="1800" dirty="0" err="1" smtClean="0"/>
              <a:t>koekstrudowane</a:t>
            </a:r>
            <a:r>
              <a:rPr lang="pl-PL" sz="1800" dirty="0" smtClean="0"/>
              <a:t> </a:t>
            </a:r>
            <a:r>
              <a:rPr lang="pl-PL" sz="1800" dirty="0" smtClean="0"/>
              <a:t>trzywarstwowe</a:t>
            </a:r>
            <a:r>
              <a:rPr lang="pl-PL" sz="1800" dirty="0" smtClean="0"/>
              <a:t>. Folie produkowane są </a:t>
            </a:r>
            <a:r>
              <a:rPr lang="pl-PL" sz="1800" dirty="0"/>
              <a:t>z tworzyw pierwotnych w gat. I </a:t>
            </a:r>
            <a:r>
              <a:rPr lang="pl-PL" sz="1800" dirty="0" smtClean="0"/>
              <a:t>(do kontaktu z żywnością) </a:t>
            </a:r>
            <a:r>
              <a:rPr lang="pl-PL" sz="1800" dirty="0"/>
              <a:t>oraz z surowców po recyklingu. Istnieje możliwość wykonania na folii perforacji, jonizacji oraz nadruku </a:t>
            </a:r>
            <a:r>
              <a:rPr lang="pl-PL" sz="1800" dirty="0" smtClean="0"/>
              <a:t>flexograficznego lub oznaczenia informacyjnego dot. Recyklingu danego opakowania, czy znak towarowy „zielony punkt” </a:t>
            </a:r>
            <a:r>
              <a:rPr lang="pl-PL" sz="1800" dirty="0"/>
              <a:t>Na życzenie klienta produkujemy folie termokurczliwe </a:t>
            </a:r>
            <a:r>
              <a:rPr lang="pl-PL" sz="1800" dirty="0" smtClean="0"/>
              <a:t>barwione na dowolny kolor oraz </a:t>
            </a:r>
            <a:r>
              <a:rPr lang="pl-PL" sz="1800" dirty="0"/>
              <a:t>folie z dodatkami tj. np</a:t>
            </a:r>
            <a:r>
              <a:rPr lang="pl-PL" sz="1800" dirty="0" smtClean="0"/>
              <a:t>.: substancje poślizgowe, </a:t>
            </a:r>
            <a:r>
              <a:rPr lang="pl-PL" sz="1800" dirty="0" err="1" smtClean="0"/>
              <a:t>antyblokowe</a:t>
            </a:r>
            <a:r>
              <a:rPr lang="pl-PL" sz="1800" dirty="0" smtClean="0"/>
              <a:t>, </a:t>
            </a:r>
            <a:r>
              <a:rPr lang="pl-PL" sz="1800" dirty="0" smtClean="0"/>
              <a:t>stabilizator </a:t>
            </a:r>
            <a:r>
              <a:rPr lang="pl-PL" sz="1800" dirty="0"/>
              <a:t>UV.</a:t>
            </a:r>
            <a:endParaRPr lang="pl-PL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b="1" dirty="0"/>
              <a:t>Typy </a:t>
            </a:r>
            <a:r>
              <a:rPr lang="pl-PL" sz="2000" b="1" dirty="0" smtClean="0"/>
              <a:t>folii: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 smtClean="0"/>
              <a:t>                                        </a:t>
            </a:r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98" y="370949"/>
            <a:ext cx="1807096" cy="11605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21308"/>
            <a:ext cx="1832882" cy="111020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9992"/>
            <a:ext cx="9144000" cy="146527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88750" y="5776456"/>
            <a:ext cx="892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taśma                           rękaw            rękaw z zakładkami        półrękaw           półrękaw z zakładkami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23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3" y="1993474"/>
            <a:ext cx="8784977" cy="409208"/>
          </a:xfrm>
        </p:spPr>
        <p:txBody>
          <a:bodyPr/>
          <a:lstStyle/>
          <a:p>
            <a:pPr algn="ctr"/>
            <a:r>
              <a:rPr lang="pl-PL" dirty="0" smtClean="0"/>
              <a:t>FOLIA LDPE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3402" y="260648"/>
            <a:ext cx="5652120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Parametry folii ldpe, mdpe i hdpe</a:t>
            </a:r>
            <a:endParaRPr lang="pl-PL" sz="3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28161"/>
              </p:ext>
            </p:extLst>
          </p:nvPr>
        </p:nvGraphicFramePr>
        <p:xfrm>
          <a:off x="1619672" y="4856011"/>
          <a:ext cx="5760640" cy="18244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99783"/>
                <a:gridCol w="3260857"/>
              </a:tblGrid>
              <a:tr h="35433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Grubość (mikrony)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7-100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66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Szerokość (mm)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 </a:t>
                      </a:r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 płasko), 1500 ( z zakładkami)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57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kolor: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bezbarwna, kolorowa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59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nadruk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flexograficzny do 6 kolorów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501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jednostka miary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66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pakowanie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nawój na tuleje </a:t>
                      </a:r>
                      <a:r>
                        <a:rPr lang="pl-PL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średnicy </a:t>
                      </a:r>
                      <a:r>
                        <a:rPr lang="pl-PL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wewnętrznej Ø</a:t>
                      </a:r>
                      <a:r>
                        <a:rPr lang="pl-PL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88303"/>
              </p:ext>
            </p:extLst>
          </p:nvPr>
        </p:nvGraphicFramePr>
        <p:xfrm>
          <a:off x="1619672" y="2402683"/>
          <a:ext cx="5760640" cy="18184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64617"/>
                <a:gridCol w="3296023"/>
              </a:tblGrid>
              <a:tr h="2976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Grubość (mikrony)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20-200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41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Szerokość (mm)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 (na płasko), 1600 ( z zakładkami)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41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kolor: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bezbarwna, kolorowa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17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nadruk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flexograficzny do 6 kolorów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64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jednostka miary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41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pakowanie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nawój na tuleje </a:t>
                      </a:r>
                      <a:r>
                        <a:rPr lang="pl-PL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średnicy </a:t>
                      </a:r>
                      <a:r>
                        <a:rPr lang="pl-PL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wewnętrznej</a:t>
                      </a:r>
                      <a:r>
                        <a:rPr lang="pl-PL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pl-PL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07503" y="4446803"/>
            <a:ext cx="8784977" cy="409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FOLIA HDPE oraz MDPE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65" y="410094"/>
            <a:ext cx="1832882" cy="111020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447" y="384915"/>
            <a:ext cx="1807096" cy="11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5972200" cy="158076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WORKI NA ŚMIECI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7504" y="19168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Rodzaje dostępnych worków na odpady z folii </a:t>
            </a:r>
            <a:r>
              <a:rPr lang="pl-PL" b="1" dirty="0" smtClean="0">
                <a:solidFill>
                  <a:srgbClr val="FF0000"/>
                </a:solidFill>
              </a:rPr>
              <a:t>LDPE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00284"/>
              </p:ext>
            </p:extLst>
          </p:nvPr>
        </p:nvGraphicFramePr>
        <p:xfrm>
          <a:off x="251520" y="2419389"/>
          <a:ext cx="4536504" cy="23777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8232"/>
                <a:gridCol w="1440160"/>
                <a:gridCol w="1008112"/>
              </a:tblGrid>
              <a:tr h="37357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LDPE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rozmiar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szt.       </a:t>
                      </a:r>
                      <a:r>
                        <a:rPr lang="pl-PL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rolce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35L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50/60/0,024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60L 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60/80/0,024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120L 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70/110/0,032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120L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70/110/0,032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120L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70/102/0,028 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120L 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70/110/0,043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160L 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90/110/0,035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05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240L 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100/120/0,043</a:t>
                      </a:r>
                      <a:endParaRPr lang="pl-PL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87997" y="4930377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Rodzaje dostępnych worków na odpady z folii </a:t>
            </a:r>
            <a:r>
              <a:rPr lang="pl-PL" b="1" dirty="0">
                <a:solidFill>
                  <a:srgbClr val="FF0000"/>
                </a:solidFill>
              </a:rPr>
              <a:t>H</a:t>
            </a:r>
            <a:r>
              <a:rPr lang="pl-PL" b="1" dirty="0" smtClean="0">
                <a:solidFill>
                  <a:srgbClr val="FF0000"/>
                </a:solidFill>
              </a:rPr>
              <a:t>DPE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28488"/>
              </p:ext>
            </p:extLst>
          </p:nvPr>
        </p:nvGraphicFramePr>
        <p:xfrm>
          <a:off x="251520" y="5462887"/>
          <a:ext cx="4530689" cy="11702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51262"/>
                <a:gridCol w="1434175"/>
                <a:gridCol w="945252"/>
              </a:tblGrid>
              <a:tr h="3571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HDPE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rozmiar</a:t>
                      </a:r>
                      <a:endParaRPr lang="pl-PL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szt.     </a:t>
                      </a:r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rolce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58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HD 35L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50/56/0,007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58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LD 60L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60L 60/74/0,010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58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HD 120L 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70/102/0,02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 na śmieci HD 160L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90/106/0,025</a:t>
                      </a:r>
                      <a:endParaRPr lang="pl-PL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Objaśnienie prostokątne 15"/>
          <p:cNvSpPr/>
          <p:nvPr/>
        </p:nvSpPr>
        <p:spPr>
          <a:xfrm>
            <a:off x="5796136" y="2924944"/>
            <a:ext cx="3024336" cy="2664296"/>
          </a:xfrm>
          <a:prstGeom prst="wedgeRectCallout">
            <a:avLst>
              <a:gd name="adj1" fmla="val -45183"/>
              <a:gd name="adj2" fmla="val 683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Istnieje również możliwość zamówienia worków w różnych kolorach (standardowe są w kolorze czarnym i niebieskim) oraz o różnych parametrach, z nadrukiem lub bez na specjalne życzenie klienta.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96" y="261054"/>
            <a:ext cx="3505200" cy="14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WORKI NA ŚMIECI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39"/>
            <a:ext cx="3320084" cy="244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6934"/>
            <a:ext cx="3384376" cy="252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" y="4397264"/>
            <a:ext cx="3670549" cy="244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9646"/>
          <a:stretch/>
        </p:blipFill>
        <p:spPr>
          <a:xfrm>
            <a:off x="6732239" y="1986934"/>
            <a:ext cx="2282190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28" y="4435938"/>
            <a:ext cx="2976940" cy="242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68" y="4651230"/>
            <a:ext cx="2284961" cy="218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9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54083"/>
            <a:ext cx="8964488" cy="50237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u="sng" dirty="0"/>
              <a:t>Wykonujemy</a:t>
            </a:r>
            <a:r>
              <a:rPr lang="pl-PL" b="1" u="sng" dirty="0" smtClean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sz="1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/>
              <a:t>Worki z folii LDPE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/>
              <a:t>Worki z folii HDPE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o dowolnych parametrach (grubość, szerokość, długość) z nadrukiem </a:t>
            </a:r>
            <a:r>
              <a:rPr lang="pl-PL" sz="1600" dirty="0" err="1" smtClean="0"/>
              <a:t>flexograficznym</a:t>
            </a:r>
            <a:r>
              <a:rPr lang="pl-PL" sz="1600" dirty="0" smtClean="0"/>
              <a:t> </a:t>
            </a:r>
            <a:r>
              <a:rPr lang="pl-PL" sz="1600" dirty="0"/>
              <a:t>z możliwością formowania zakładek bocznych, dennych, ze zgrzewem bocznym oraz dennym. Worki mogą być barwione na dowolny kolor, wykonane z surowca w </a:t>
            </a:r>
            <a:r>
              <a:rPr lang="pl-PL" sz="1600" dirty="0" smtClean="0"/>
              <a:t>gat. </a:t>
            </a:r>
            <a:r>
              <a:rPr lang="pl-PL" sz="1600" dirty="0"/>
              <a:t>I (worki z atestem spożywczym) lub z regranulatu</a:t>
            </a:r>
            <a:r>
              <a:rPr lang="pl-PL" sz="16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7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/>
              <a:t>Najczęściej </a:t>
            </a:r>
            <a:r>
              <a:rPr lang="pl-PL" sz="1800" b="1" dirty="0"/>
              <a:t>produkowane przez naszą firmę worki LDPE</a:t>
            </a:r>
            <a:r>
              <a:rPr lang="pl-PL" sz="1800" b="1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dirty="0"/>
              <a:t>worki </a:t>
            </a:r>
            <a:r>
              <a:rPr lang="pl-PL" sz="1600" dirty="0" smtClean="0"/>
              <a:t>jednostkowe,</a:t>
            </a:r>
            <a:endParaRPr lang="pl-PL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dirty="0"/>
              <a:t>worki </a:t>
            </a:r>
            <a:r>
              <a:rPr lang="pl-PL" sz="1600" dirty="0" smtClean="0"/>
              <a:t>zbiorcze,</a:t>
            </a:r>
            <a:endParaRPr lang="pl-PL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dirty="0"/>
              <a:t>worki </a:t>
            </a:r>
            <a:r>
              <a:rPr lang="pl-PL" sz="1600" dirty="0" smtClean="0"/>
              <a:t>do kontaktu z żywnością- </a:t>
            </a:r>
            <a:r>
              <a:rPr lang="pl-PL" sz="1600" dirty="0"/>
              <a:t>produkowane z surowców w gat. I,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dirty="0"/>
              <a:t>worki z nadrukiem np. worki na ziemię,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600" dirty="0"/>
              <a:t>worki na </a:t>
            </a:r>
            <a:r>
              <a:rPr lang="pl-PL" sz="1600" dirty="0" smtClean="0"/>
              <a:t>odzież.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sz="9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/>
              <a:t>Worki z folii HDPE </a:t>
            </a:r>
            <a:endParaRPr lang="pl-PL" sz="16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smtClean="0"/>
              <a:t>najczęściej </a:t>
            </a:r>
            <a:r>
              <a:rPr lang="pl-PL" sz="1600" dirty="0"/>
              <a:t>są stosowane do jednorazowego pakowania produktów spożywczych, warzyw, owoców, pieczywa w supermarketach, sklepach, piekarniach.</a:t>
            </a:r>
            <a:br>
              <a:rPr lang="pl-PL" sz="1600" dirty="0"/>
            </a:br>
            <a:r>
              <a:rPr lang="pl-PL" sz="1600" dirty="0"/>
              <a:t>Znajdują także zastosowanie jako opakowanie w zakładach produkcyjnych</a:t>
            </a:r>
            <a:r>
              <a:rPr lang="pl-PL" sz="16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>
                <a:latin typeface="Calibri" panose="020F0502020204030204" pitchFamily="34" charset="0"/>
              </a:rPr>
              <a:t>Parametry worków: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latin typeface="Calibri" panose="020F0502020204030204" pitchFamily="34" charset="0"/>
              </a:rPr>
              <a:t>s</a:t>
            </a:r>
            <a:r>
              <a:rPr lang="pl-PL" sz="1600" dirty="0" smtClean="0">
                <a:latin typeface="Calibri" panose="020F0502020204030204" pitchFamily="34" charset="0"/>
              </a:rPr>
              <a:t>zer. </a:t>
            </a:r>
            <a:r>
              <a:rPr lang="pl-PL" sz="1600" dirty="0">
                <a:latin typeface="Calibri" panose="020F0502020204030204" pitchFamily="34" charset="0"/>
              </a:rPr>
              <a:t>o</a:t>
            </a:r>
            <a:r>
              <a:rPr lang="pl-PL" sz="1600" dirty="0" smtClean="0">
                <a:latin typeface="Calibri" panose="020F0502020204030204" pitchFamily="34" charset="0"/>
              </a:rPr>
              <a:t>d </a:t>
            </a:r>
            <a:r>
              <a:rPr lang="pl-PL" sz="1600" dirty="0" smtClean="0">
                <a:latin typeface="Calibri" panose="020F0502020204030204" pitchFamily="34" charset="0"/>
              </a:rPr>
              <a:t>60mm </a:t>
            </a:r>
            <a:r>
              <a:rPr lang="pl-PL" sz="1600" dirty="0" smtClean="0">
                <a:latin typeface="Calibri" panose="020F0502020204030204" pitchFamily="34" charset="0"/>
              </a:rPr>
              <a:t>do 1300mm, dł. do 2500mm.</a:t>
            </a:r>
            <a:endParaRPr lang="pl-PL" sz="1600" dirty="0">
              <a:latin typeface="Calibri" panose="020F050202020403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5652120" cy="150876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WORKI FOLIOWE</a:t>
            </a:r>
            <a:endParaRPr lang="pl-PL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4243" r="14721"/>
          <a:stretch/>
        </p:blipFill>
        <p:spPr>
          <a:xfrm rot="16200000">
            <a:off x="6977059" y="3256189"/>
            <a:ext cx="159859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31" y="259850"/>
            <a:ext cx="2736304" cy="1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Niestandardowy 17">
      <a:dk1>
        <a:srgbClr val="2C2C2C"/>
      </a:dk1>
      <a:lt1>
        <a:srgbClr val="FFFFFF"/>
      </a:lt1>
      <a:dk2>
        <a:srgbClr val="0070C0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bic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FOLPLAST</Template>
  <TotalTime>1750</TotalTime>
  <Words>1277</Words>
  <Application>Microsoft Office PowerPoint</Application>
  <PresentationFormat>Pokaz na ekranie (4:3)</PresentationFormat>
  <Paragraphs>275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Book Antiqua</vt:lpstr>
      <vt:lpstr>Calibri</vt:lpstr>
      <vt:lpstr>Corbel</vt:lpstr>
      <vt:lpstr>Times New Roman</vt:lpstr>
      <vt:lpstr>Wingdings</vt:lpstr>
      <vt:lpstr>Paski</vt:lpstr>
      <vt:lpstr>Prezentacja programu PowerPoint</vt:lpstr>
      <vt:lpstr>Prezentacja programu PowerPoint</vt:lpstr>
      <vt:lpstr>Prezentacja programu PowerPoint</vt:lpstr>
      <vt:lpstr>Prezentacja programu PowerPoint</vt:lpstr>
      <vt:lpstr>FOLIE PE NA ROLCE</vt:lpstr>
      <vt:lpstr>Parametry folii ldpe, mdpe i hdpe</vt:lpstr>
      <vt:lpstr>WORKI NA ŚMIECI</vt:lpstr>
      <vt:lpstr>WORKI NA ŚMIECI</vt:lpstr>
      <vt:lpstr>WORKI FOLIOWE</vt:lpstr>
      <vt:lpstr>RODZAJE WORKÓW FOLIOWYCH</vt:lpstr>
      <vt:lpstr>WORKI ESD</vt:lpstr>
      <vt:lpstr>WORKI ESD</vt:lpstr>
      <vt:lpstr>TORBY TYPU MARKET</vt:lpstr>
      <vt:lpstr>TORBY TYPU MARKET</vt:lpstr>
      <vt:lpstr>TORBY                       TYPU T-SHIRT</vt:lpstr>
      <vt:lpstr>TORBY TYPU T-SHIRT                        POWYŻEJ 50 MIKRONÓW                    NIE PODLEGAJĄCE OPŁACIE RECYKLINGOWEJ!</vt:lpstr>
      <vt:lpstr>TORBY                       TYPU T-SHIRT  NA ROLCE</vt:lpstr>
      <vt:lpstr>WORKI, ARKUSZE NA ROLCE Z GILZĄ</vt:lpstr>
      <vt:lpstr>KOPERTY KURIERSKIE I WORKI Z TAŚMĄ KLEJĄCĄ</vt:lpstr>
      <vt:lpstr>NADRUKI</vt:lpstr>
      <vt:lpstr>RECYKLING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Administrator</dc:creator>
  <cp:lastModifiedBy>Fol-plast Zawadka</cp:lastModifiedBy>
  <cp:revision>142</cp:revision>
  <cp:lastPrinted>2018-03-14T12:48:20Z</cp:lastPrinted>
  <dcterms:created xsi:type="dcterms:W3CDTF">2016-07-10T08:04:00Z</dcterms:created>
  <dcterms:modified xsi:type="dcterms:W3CDTF">2018-03-14T12:51:58Z</dcterms:modified>
  <cp:contentStatus/>
</cp:coreProperties>
</file>